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2" r:id="rId1"/>
  </p:sldMasterIdLst>
  <p:notesMasterIdLst>
    <p:notesMasterId r:id="rId14"/>
  </p:notesMasterIdLst>
  <p:sldIdLst>
    <p:sldId id="259" r:id="rId2"/>
    <p:sldId id="257" r:id="rId3"/>
    <p:sldId id="267" r:id="rId4"/>
    <p:sldId id="272" r:id="rId5"/>
    <p:sldId id="274" r:id="rId6"/>
    <p:sldId id="270" r:id="rId7"/>
    <p:sldId id="275" r:id="rId8"/>
    <p:sldId id="263" r:id="rId9"/>
    <p:sldId id="271" r:id="rId10"/>
    <p:sldId id="276" r:id="rId11"/>
    <p:sldId id="266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/>
    <p:restoredTop sz="96782"/>
  </p:normalViewPr>
  <p:slideViewPr>
    <p:cSldViewPr snapToGrid="0" snapToObjects="1">
      <p:cViewPr varScale="1">
        <p:scale>
          <a:sx n="117" d="100"/>
          <a:sy n="117" d="100"/>
        </p:scale>
        <p:origin x="18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27FA8-C466-1742-8CAE-4F515D1F21A8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B193D-5A40-E548-B98B-AD8DDB3779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53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B193D-5A40-E548-B98B-AD8DDB37793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B193D-5A40-E548-B98B-AD8DDB37793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9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0741"/>
            <a:ext cx="10837332" cy="429062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7201" y="6429294"/>
            <a:ext cx="911939" cy="365125"/>
          </a:xfrm>
        </p:spPr>
        <p:txBody>
          <a:bodyPr/>
          <a:lstStyle/>
          <a:p>
            <a:fld id="{9F19EA2C-4FD5-334D-BC39-337F03122684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2731" y="6429294"/>
            <a:ext cx="68333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sosceles Triangle 28">
            <a:extLst>
              <a:ext uri="{FF2B5EF4-FFF2-40B4-BE49-F238E27FC236}">
                <a16:creationId xmlns:a16="http://schemas.microsoft.com/office/drawing/2014/main" id="{46306131-BE22-E14F-99D7-D5E488FE47EA}"/>
              </a:ext>
            </a:extLst>
          </p:cNvPr>
          <p:cNvSpPr/>
          <p:nvPr userDrawn="1"/>
        </p:nvSpPr>
        <p:spPr>
          <a:xfrm>
            <a:off x="0" y="4021667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Isosceles Triangle 28">
            <a:extLst>
              <a:ext uri="{FF2B5EF4-FFF2-40B4-BE49-F238E27FC236}">
                <a16:creationId xmlns:a16="http://schemas.microsoft.com/office/drawing/2014/main" id="{B2634D5B-6F20-D142-A4E4-78F5DE6BC3CA}"/>
              </a:ext>
            </a:extLst>
          </p:cNvPr>
          <p:cNvSpPr/>
          <p:nvPr userDrawn="1"/>
        </p:nvSpPr>
        <p:spPr>
          <a:xfrm flipH="1" flipV="1">
            <a:off x="11743267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507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528" y="4805362"/>
            <a:ext cx="80362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2528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2528" y="5367338"/>
            <a:ext cx="8036216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31CEC3-A5E3-A044-AB40-DD5F300BC748}"/>
              </a:ext>
            </a:extLst>
          </p:cNvPr>
          <p:cNvGrpSpPr/>
          <p:nvPr userDrawn="1"/>
        </p:nvGrpSpPr>
        <p:grpSpPr>
          <a:xfrm>
            <a:off x="0" y="0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8F536D2-266E-2C41-8206-59A837CE7590}"/>
                </a:ext>
              </a:extLst>
            </p:cNvPr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D599A9-2225-E846-819E-880C6A8DD941}"/>
                </a:ext>
              </a:extLst>
            </p:cNvPr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0ACF5E5-0CE9-1C48-83E1-82342B5E47BB}"/>
                </a:ext>
              </a:extLst>
            </p:cNvPr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4B941D6F-3520-3746-838F-80195E66F6BF}"/>
                </a:ext>
              </a:extLst>
            </p:cNvPr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23">
              <a:extLst>
                <a:ext uri="{FF2B5EF4-FFF2-40B4-BE49-F238E27FC236}">
                  <a16:creationId xmlns:a16="http://schemas.microsoft.com/office/drawing/2014/main" id="{3E1DBAF1-98C6-A54E-81DB-5BCD1837159C}"/>
                </a:ext>
              </a:extLst>
            </p:cNvPr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0D0EC44-F716-9E47-BD54-0E0E1C570F1D}"/>
                </a:ext>
              </a:extLst>
            </p:cNvPr>
            <p:cNvSpPr/>
            <p:nvPr userDrawn="1"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8E1ACE26-2B77-974B-AA65-B4A37837ED42}"/>
                </a:ext>
              </a:extLst>
            </p:cNvPr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FA3F09AA-AC46-0C4D-A57E-14D4D12256B2}"/>
                </a:ext>
              </a:extLst>
            </p:cNvPr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27">
              <a:extLst>
                <a:ext uri="{FF2B5EF4-FFF2-40B4-BE49-F238E27FC236}">
                  <a16:creationId xmlns:a16="http://schemas.microsoft.com/office/drawing/2014/main" id="{B51A979D-CBCE-8D44-A668-693CEF77A390}"/>
                </a:ext>
              </a:extLst>
            </p:cNvPr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28">
              <a:extLst>
                <a:ext uri="{FF2B5EF4-FFF2-40B4-BE49-F238E27FC236}">
                  <a16:creationId xmlns:a16="http://schemas.microsoft.com/office/drawing/2014/main" id="{AF168234-FDD8-D849-9A3A-C0AAB0376715}"/>
                </a:ext>
              </a:extLst>
            </p:cNvPr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37796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D4A09-6738-F74E-A128-46AE55644FC9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01" r:id="rId2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te_dumlao?utm_source=unsplash&amp;utm_medium=referral&amp;utm_content=creditCopyTe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food-grocery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data.dc.gov/datasets/farmers-market-locations/explore" TargetMode="External"/><Relationship Id="rId3" Type="http://schemas.openxmlformats.org/officeDocument/2006/relationships/hyperlink" Target="https://4pfoods.com/" TargetMode="External"/><Relationship Id="rId7" Type="http://schemas.openxmlformats.org/officeDocument/2006/relationships/hyperlink" Target="https://opendata.dc.gov/datasets/DCGIS::school-attendance-zones-elementary/explore" TargetMode="External"/><Relationship Id="rId12" Type="http://schemas.openxmlformats.org/officeDocument/2006/relationships/hyperlink" Target="https://www.ams.usda.gov/local-food-directories/csas" TargetMode="External"/><Relationship Id="rId2" Type="http://schemas.openxmlformats.org/officeDocument/2006/relationships/hyperlink" Target="https://www.dchunger.org/wp-content/uploads/2021/01/StillMindingGroceryGap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pendata.dc.gov/datasets/4ac321b2d409438ebd76a6569ad94034_5/explore" TargetMode="External"/><Relationship Id="rId11" Type="http://schemas.openxmlformats.org/officeDocument/2006/relationships/hyperlink" Target="https://www.census.gov/geographies/reference-files/time-series/geo/relationship-files.html" TargetMode="External"/><Relationship Id="rId5" Type="http://schemas.openxmlformats.org/officeDocument/2006/relationships/hyperlink" Target="https://planning.dc.gov/sites/default/files/dc/sites/op/publication/attachments/Table%2010%20-%20Census2020_Blocks_Data.xlsx" TargetMode="External"/><Relationship Id="rId10" Type="http://schemas.openxmlformats.org/officeDocument/2006/relationships/hyperlink" Target="https://www.ers.usda.gov/data-products/food-access-research-atlas/" TargetMode="External"/><Relationship Id="rId4" Type="http://schemas.openxmlformats.org/officeDocument/2006/relationships/hyperlink" Target="https://dhs.dc.gov/service/snap-benefits" TargetMode="External"/><Relationship Id="rId9" Type="http://schemas.openxmlformats.org/officeDocument/2006/relationships/hyperlink" Target="https://opendata.dc.gov/datasets/grocery-store-locations/explo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607AAB-C21B-8845-A410-9B1F21E5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179" y="4800600"/>
            <a:ext cx="8080995" cy="566738"/>
          </a:xfrm>
        </p:spPr>
        <p:txBody>
          <a:bodyPr>
            <a:normAutofit/>
          </a:bodyPr>
          <a:lstStyle/>
          <a:p>
            <a:r>
              <a:rPr lang="en-US" dirty="0"/>
              <a:t>Delivering to Washington DC Food Deserts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2E48D95-1BE9-834A-BC75-C88B8E9957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543" r="11543"/>
          <a:stretch>
            <a:fillRect/>
          </a:stretch>
        </p:blipFill>
        <p:spPr>
          <a:xfrm>
            <a:off x="1193178" y="609600"/>
            <a:ext cx="8106017" cy="384571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9C29A-4A8B-924B-BE50-7C8882249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3179" y="5367338"/>
            <a:ext cx="8080996" cy="6746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Alison Garrett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Unsolicited Proposal to 4P Foods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15 October 2021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09587-3659-1140-9827-0172A6066832}"/>
              </a:ext>
            </a:extLst>
          </p:cNvPr>
          <p:cNvSpPr txBox="1"/>
          <p:nvPr/>
        </p:nvSpPr>
        <p:spPr>
          <a:xfrm>
            <a:off x="4894355" y="4443293"/>
            <a:ext cx="44048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Photo by </a:t>
            </a:r>
            <a:r>
              <a:rPr lang="en-US" sz="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Nathan Dumlao</a:t>
            </a:r>
            <a:r>
              <a:rPr lang="en-US" sz="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</a:rPr>
              <a:t> on </a:t>
            </a:r>
            <a:r>
              <a:rPr lang="en-US" sz="8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800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67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C19E-340F-4F4A-8DC0-2FAF782F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23936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E615-99CD-F94B-BAB8-D59AA19D2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7415653-7B53-2A46-8C05-37B3FBCB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457575"/>
            <a:ext cx="3429717" cy="2583788"/>
          </a:xfrm>
          <a:ln w="38100">
            <a:solidFill>
              <a:srgbClr val="0070C0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Continue to support Produce, Dairy, and Meat farmers in producing fresh, good quality local food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D4AEA-1294-2C4F-8044-E9AF46EE8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710"/>
          <a:stretch/>
        </p:blipFill>
        <p:spPr>
          <a:xfrm>
            <a:off x="677334" y="1312190"/>
            <a:ext cx="3174131" cy="2085975"/>
          </a:xfrm>
          <a:prstGeom prst="rect">
            <a:avLst/>
          </a:prstGeom>
        </p:spPr>
      </p:pic>
      <p:sp>
        <p:nvSpPr>
          <p:cNvPr id="34" name="Content Placeholder 12">
            <a:extLst>
              <a:ext uri="{FF2B5EF4-FFF2-40B4-BE49-F238E27FC236}">
                <a16:creationId xmlns:a16="http://schemas.microsoft.com/office/drawing/2014/main" id="{AE127457-3B91-4C4D-8898-F2BD6F5B279E}"/>
              </a:ext>
            </a:extLst>
          </p:cNvPr>
          <p:cNvSpPr txBox="1">
            <a:spLocks/>
          </p:cNvSpPr>
          <p:nvPr/>
        </p:nvSpPr>
        <p:spPr>
          <a:xfrm>
            <a:off x="4405484" y="3457575"/>
            <a:ext cx="3429717" cy="258378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Font typeface="Wingdings 3" charset="2"/>
              <a:buNone/>
            </a:pPr>
            <a:r>
              <a:rPr lang="en-US" sz="2400" dirty="0"/>
              <a:t>Provide Small / Medium / Large 4P Bags, aligning with SNAP requirements and family size</a:t>
            </a:r>
          </a:p>
        </p:txBody>
      </p:sp>
      <p:sp>
        <p:nvSpPr>
          <p:cNvPr id="35" name="Content Placeholder 12">
            <a:extLst>
              <a:ext uri="{FF2B5EF4-FFF2-40B4-BE49-F238E27FC236}">
                <a16:creationId xmlns:a16="http://schemas.microsoft.com/office/drawing/2014/main" id="{640409CD-EC54-4E43-92E4-5C61621C674F}"/>
              </a:ext>
            </a:extLst>
          </p:cNvPr>
          <p:cNvSpPr txBox="1">
            <a:spLocks/>
          </p:cNvSpPr>
          <p:nvPr/>
        </p:nvSpPr>
        <p:spPr>
          <a:xfrm>
            <a:off x="8133633" y="3457575"/>
            <a:ext cx="3429717" cy="258378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Font typeface="Wingdings 3" charset="2"/>
              <a:buNone/>
            </a:pPr>
            <a:r>
              <a:rPr lang="en-US" sz="2400" dirty="0"/>
              <a:t>Deliver to neighborhoods with Elementary School pick-up, using existing routes to limit fees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7C8BBE8-51BD-1F49-9A78-9F2119C4A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33" r="39152"/>
          <a:stretch/>
        </p:blipFill>
        <p:spPr>
          <a:xfrm>
            <a:off x="4606940" y="1252780"/>
            <a:ext cx="2851688" cy="20859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C69B42-E70C-3C47-8E2A-500D03446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48"/>
          <a:stretch/>
        </p:blipFill>
        <p:spPr>
          <a:xfrm>
            <a:off x="8214102" y="1232509"/>
            <a:ext cx="3300035" cy="20859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C238B80-726F-B246-B9A9-036FCCF08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43" t="13470" r="64249" b="50000"/>
          <a:stretch/>
        </p:blipFill>
        <p:spPr>
          <a:xfrm>
            <a:off x="3960862" y="1894495"/>
            <a:ext cx="596865" cy="76200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3BDB2D7-E158-5740-AA4B-8CE1DE0C7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43" t="13470" r="64249" b="50000"/>
          <a:stretch/>
        </p:blipFill>
        <p:spPr>
          <a:xfrm>
            <a:off x="7780542" y="1914034"/>
            <a:ext cx="596865" cy="7620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BDADF-D82D-F147-8CF6-6D21E0468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7EEB-5B3C-B144-B8A4-9F433C461220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E10D8-F002-DD4B-9025-0327F34A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3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484B-CE05-EB4E-8622-5437767E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0741"/>
            <a:ext cx="10837332" cy="4290622"/>
          </a:xfrm>
        </p:spPr>
        <p:txBody>
          <a:bodyPr>
            <a:normAutofit lnSpcReduction="10000"/>
          </a:bodyPr>
          <a:lstStyle/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/>
              <a:t>DC Hunger Solutions, </a:t>
            </a:r>
            <a:r>
              <a:rPr lang="en-US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Still Minding the Grocery Gap in DC: 10th Anniversary Grocery Store Report</a:t>
            </a:r>
            <a:endParaRPr lang="en-US" i="1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/>
              <a:t>4P Foods, </a:t>
            </a:r>
            <a:r>
              <a:rPr lang="en-US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Eat Good Food, Change the World: People, Planet, Prosperity, Purpose are the four P’s of 4P Foods</a:t>
            </a:r>
            <a:endParaRPr lang="en-US" i="1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 SNAP Benefits</a:t>
            </a:r>
            <a:endParaRPr lang="en-US" i="1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 Open Data 2020 Census Data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 Open Data Public Schools</a:t>
            </a:r>
            <a:r>
              <a:rPr lang="en-US" dirty="0"/>
              <a:t> and 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 School Attendance Areas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 Open Data Farmers Market Locations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 Open Data Grocery Store Locations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USDA Food Access Research Atlas</a:t>
            </a:r>
            <a:r>
              <a:rPr lang="en-US" dirty="0"/>
              <a:t> and </a:t>
            </a:r>
            <a:r>
              <a:rPr lang="en-US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2010 to 2020 Census Tract Crosswalk</a:t>
            </a:r>
            <a:endParaRPr lang="en-US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USDA Community Supported Agriculture Directory</a:t>
            </a:r>
            <a:endParaRPr lang="en-US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7478-939D-714B-AA83-229699922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60310-C78D-A143-AA5C-18D62FD01B66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9F6D3-6B5C-F740-9780-87C4C3A12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7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484B-CE05-EB4E-8622-5437767E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0741"/>
            <a:ext cx="6626291" cy="4290622"/>
          </a:xfrm>
        </p:spPr>
        <p:txBody>
          <a:bodyPr>
            <a:noAutofit/>
          </a:bodyPr>
          <a:lstStyle/>
          <a:p>
            <a:r>
              <a:rPr lang="en-US" dirty="0"/>
              <a:t>Washington DC, particularly Wards 7 and 8, suffer from Food Deserts</a:t>
            </a:r>
          </a:p>
          <a:p>
            <a:pPr lvl="1"/>
            <a:r>
              <a:rPr lang="en-US" sz="2000" dirty="0"/>
              <a:t>Residential areas greater than 1600m (~1 mile) from fresh, good quality food</a:t>
            </a:r>
          </a:p>
          <a:p>
            <a:pPr lvl="1"/>
            <a:r>
              <a:rPr lang="en-US" sz="2000" dirty="0"/>
              <a:t>Low incomes affect transportation including private automobiles and public options</a:t>
            </a:r>
          </a:p>
          <a:p>
            <a:pPr lvl="1"/>
            <a:r>
              <a:rPr lang="en-US" sz="2000" dirty="0"/>
              <a:t>COVID-19 further limits near term access to more conventional food distribution choices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611D1-7C72-264B-B033-D49E96C75951}"/>
              </a:ext>
            </a:extLst>
          </p:cNvPr>
          <p:cNvSpPr txBox="1"/>
          <p:nvPr/>
        </p:nvSpPr>
        <p:spPr>
          <a:xfrm>
            <a:off x="7932515" y="4536481"/>
            <a:ext cx="136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Washington DC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25426-03DC-6B49-8BDD-F9DE21187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3" r="2963"/>
          <a:stretch/>
        </p:blipFill>
        <p:spPr>
          <a:xfrm>
            <a:off x="7513380" y="1371600"/>
            <a:ext cx="4001286" cy="49597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219BC6-B83A-7745-8ACA-57FF74056DEB}"/>
              </a:ext>
            </a:extLst>
          </p:cNvPr>
          <p:cNvSpPr txBox="1"/>
          <p:nvPr/>
        </p:nvSpPr>
        <p:spPr>
          <a:xfrm>
            <a:off x="7631574" y="4536481"/>
            <a:ext cx="1367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Washington DC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C763-5987-904A-BD5F-21D62BE0AA48}"/>
              </a:ext>
            </a:extLst>
          </p:cNvPr>
          <p:cNvSpPr txBox="1"/>
          <p:nvPr/>
        </p:nvSpPr>
        <p:spPr>
          <a:xfrm>
            <a:off x="800099" y="5204144"/>
            <a:ext cx="6412339" cy="707886"/>
          </a:xfrm>
          <a:prstGeom prst="rect">
            <a:avLst/>
          </a:prstGeom>
          <a:solidFill>
            <a:srgbClr val="0070C0"/>
          </a:solidFill>
        </p:spPr>
        <p:txBody>
          <a:bodyPr wrap="square" anchor="ctr" anchorCtr="0">
            <a:spAutoFit/>
          </a:bodyPr>
          <a:lstStyle/>
          <a:p>
            <a:pPr marL="114300" lvl="1" algn="ctr">
              <a:buNone/>
            </a:pPr>
            <a:r>
              <a:rPr lang="en-US" sz="2000" b="1" i="1" dirty="0">
                <a:solidFill>
                  <a:schemeClr val="bg1"/>
                </a:solidFill>
              </a:rPr>
              <a:t>Unofficial community solutions … might already exist and just needs to be formalized and scaled.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568249-8482-BF4A-ADF3-817296CC7C38}"/>
              </a:ext>
            </a:extLst>
          </p:cNvPr>
          <p:cNvSpPr/>
          <p:nvPr/>
        </p:nvSpPr>
        <p:spPr>
          <a:xfrm rot="3430711">
            <a:off x="9933258" y="5915795"/>
            <a:ext cx="137160" cy="13716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16D854-0C92-AD44-B715-1A967CE01C61}"/>
              </a:ext>
            </a:extLst>
          </p:cNvPr>
          <p:cNvSpPr txBox="1"/>
          <p:nvPr/>
        </p:nvSpPr>
        <p:spPr>
          <a:xfrm>
            <a:off x="10028071" y="5843443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Grocery Stores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C94F3-0B48-D14A-B119-BACAE4386072}"/>
              </a:ext>
            </a:extLst>
          </p:cNvPr>
          <p:cNvSpPr txBox="1"/>
          <p:nvPr/>
        </p:nvSpPr>
        <p:spPr>
          <a:xfrm>
            <a:off x="1112581" y="5912030"/>
            <a:ext cx="609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r"/>
            <a:r>
              <a:rPr lang="en-US" sz="1400" dirty="0"/>
              <a:t>DC Hunger Solutions</a:t>
            </a:r>
            <a:r>
              <a:rPr lang="en-US" sz="1400" i="1" baseline="30000" dirty="0"/>
              <a:t>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0129-D944-684F-A583-50C077B83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D30CB-06B9-D64C-B82E-E01EDB82BF80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A03A4-F3FB-3E4E-A531-7DF389102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3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4P Foods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484B-CE05-EB4E-8622-5437767E0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0741"/>
            <a:ext cx="10837332" cy="4290622"/>
          </a:xfrm>
        </p:spPr>
        <p:txBody>
          <a:bodyPr>
            <a:normAutofit/>
          </a:bodyPr>
          <a:lstStyle/>
          <a:p>
            <a:r>
              <a:rPr lang="en-US" dirty="0"/>
              <a:t>Fortunately, there are companies like </a:t>
            </a:r>
            <a:r>
              <a:rPr lang="en-US" b="1" dirty="0">
                <a:solidFill>
                  <a:srgbClr val="0070C0"/>
                </a:solidFill>
              </a:rPr>
              <a:t>4P Foods</a:t>
            </a:r>
            <a:r>
              <a:rPr lang="en-US" dirty="0"/>
              <a:t>, a start-up with a new model of agriculture and a mission to, </a:t>
            </a:r>
          </a:p>
          <a:p>
            <a:pPr marL="457200" lvl="1" indent="0" algn="ctr">
              <a:spcBef>
                <a:spcPts val="400"/>
              </a:spcBef>
              <a:buNone/>
            </a:pPr>
            <a:r>
              <a:rPr lang="en-US" sz="2400" b="1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Eat Good Food</a:t>
            </a:r>
          </a:p>
          <a:p>
            <a:pPr marL="457200" lvl="1" indent="0" algn="ctr">
              <a:spcBef>
                <a:spcPts val="400"/>
              </a:spcBef>
              <a:buNone/>
            </a:pPr>
            <a:r>
              <a:rPr lang="en-US" sz="2400" b="1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Change the World</a:t>
            </a:r>
          </a:p>
          <a:p>
            <a:pPr marL="457200" lvl="1" indent="0" algn="ctr">
              <a:spcBef>
                <a:spcPts val="40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                             4P Foods</a:t>
            </a:r>
            <a:r>
              <a:rPr lang="en-US" sz="1400" baseline="30000" dirty="0">
                <a:solidFill>
                  <a:schemeClr val="tx1"/>
                </a:solidFill>
              </a:rPr>
              <a:t>2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/>
              <a:t>4P Foods supports local farmers while ensuring the community has equitable access to the food they produce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16C18-1349-2740-ADBD-1A406B7DD53D}"/>
              </a:ext>
            </a:extLst>
          </p:cNvPr>
          <p:cNvSpPr txBox="1"/>
          <p:nvPr/>
        </p:nvSpPr>
        <p:spPr>
          <a:xfrm>
            <a:off x="810787" y="4780212"/>
            <a:ext cx="10570426" cy="138499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bg1"/>
                </a:solidFill>
              </a:rPr>
              <a:t>What if 4P Foods could help eliminate the Washington DC Food Deserts while growing its mission?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4P - Purpose People Planet Prosperity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FF2EB-41E4-B84A-8F85-2A25C70C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1C38-7913-1F40-ACD1-07005707172F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35468-11A2-0546-B36C-22615CC6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1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CE385C-9265-AA4D-95F6-D0EE6617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Serving the Community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10EDA-8405-6B4F-9479-B6CDEBFA45B1}"/>
              </a:ext>
            </a:extLst>
          </p:cNvPr>
          <p:cNvSpPr txBox="1"/>
          <p:nvPr/>
        </p:nvSpPr>
        <p:spPr>
          <a:xfrm>
            <a:off x="6455961" y="709540"/>
            <a:ext cx="5133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Ward 7: </a:t>
            </a:r>
            <a:r>
              <a:rPr lang="en-US" sz="1600" dirty="0"/>
              <a:t>Deanwood, Burrville, Grant Park, Lincoln Heights, Fairmont Heights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062D75-6D22-824C-979B-45DB7F4279D4}"/>
              </a:ext>
            </a:extLst>
          </p:cNvPr>
          <p:cNvGrpSpPr/>
          <p:nvPr/>
        </p:nvGrpSpPr>
        <p:grpSpPr>
          <a:xfrm>
            <a:off x="1269999" y="1422664"/>
            <a:ext cx="4133295" cy="4572000"/>
            <a:chOff x="1269999" y="1422664"/>
            <a:chExt cx="4133295" cy="4572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BCED64-0CFB-964E-88C7-C95E6250B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994" t="37107" r="3571" b="30082"/>
            <a:stretch/>
          </p:blipFill>
          <p:spPr>
            <a:xfrm>
              <a:off x="1269999" y="1422664"/>
              <a:ext cx="4133295" cy="4572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0691177-1B39-594C-9DE1-8D1099A5A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071" b="27741" l="63950" r="87905"/>
                      </a14:imgEffect>
                    </a14:imgLayer>
                  </a14:imgProps>
                </a:ext>
              </a:extLst>
            </a:blip>
            <a:srcRect l="60956" t="4487" r="9100" b="69675"/>
            <a:stretch/>
          </p:blipFill>
          <p:spPr>
            <a:xfrm>
              <a:off x="3279313" y="1848747"/>
              <a:ext cx="2073182" cy="1809117"/>
            </a:xfrm>
            <a:prstGeom prst="rect">
              <a:avLst/>
            </a:prstGeom>
          </p:spPr>
        </p:pic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99A46A-4AFC-6143-A39A-CC045121D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23B38-3F45-4841-AA48-AAA9EFE9E65A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B3039-5DD8-1543-BFE9-5B510887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BD2D04-D77E-D340-B299-50299E5A89F0}"/>
              </a:ext>
            </a:extLst>
          </p:cNvPr>
          <p:cNvGrpSpPr/>
          <p:nvPr/>
        </p:nvGrpSpPr>
        <p:grpSpPr>
          <a:xfrm>
            <a:off x="6455960" y="1422664"/>
            <a:ext cx="5133253" cy="4572000"/>
            <a:chOff x="6455960" y="1422664"/>
            <a:chExt cx="5133253" cy="4572000"/>
          </a:xfrm>
        </p:grpSpPr>
        <p:pic>
          <p:nvPicPr>
            <p:cNvPr id="11" name="Content Placeholder 12">
              <a:extLst>
                <a:ext uri="{FF2B5EF4-FFF2-40B4-BE49-F238E27FC236}">
                  <a16:creationId xmlns:a16="http://schemas.microsoft.com/office/drawing/2014/main" id="{39BC74FC-598A-E24E-B154-1CC36A43F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5960" y="1422664"/>
              <a:ext cx="5133253" cy="4572000"/>
            </a:xfrm>
            <a:prstGeom prst="rect">
              <a:avLst/>
            </a:prstGeom>
            <a:ln w="3810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8AEDF22-7C63-1D4E-95C1-14A096EF953B}"/>
                </a:ext>
              </a:extLst>
            </p:cNvPr>
            <p:cNvSpPr/>
            <p:nvPr/>
          </p:nvSpPr>
          <p:spPr>
            <a:xfrm>
              <a:off x="8528249" y="2753305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149294-24FB-8945-92D3-7C98747E1D95}"/>
                </a:ext>
              </a:extLst>
            </p:cNvPr>
            <p:cNvSpPr/>
            <p:nvPr/>
          </p:nvSpPr>
          <p:spPr>
            <a:xfrm>
              <a:off x="9291135" y="3662944"/>
              <a:ext cx="91440" cy="9144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E45E82C-B6F6-FC4E-BFED-6AC10F6B98A2}"/>
                </a:ext>
              </a:extLst>
            </p:cNvPr>
            <p:cNvSpPr/>
            <p:nvPr/>
          </p:nvSpPr>
          <p:spPr>
            <a:xfrm>
              <a:off x="9952344" y="4509215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E3927-2C3D-1043-BAEC-430ED7198ED6}"/>
                </a:ext>
              </a:extLst>
            </p:cNvPr>
            <p:cNvSpPr txBox="1"/>
            <p:nvPr/>
          </p:nvSpPr>
          <p:spPr>
            <a:xfrm>
              <a:off x="7978343" y="2865372"/>
              <a:ext cx="5660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800" dirty="0"/>
                <a:t>Houston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A46ED8-3A65-7941-AA9D-76E51FA1BE4C}"/>
                </a:ext>
              </a:extLst>
            </p:cNvPr>
            <p:cNvSpPr txBox="1"/>
            <p:nvPr/>
          </p:nvSpPr>
          <p:spPr>
            <a:xfrm>
              <a:off x="9349032" y="3763199"/>
              <a:ext cx="69475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n-US" sz="800" dirty="0"/>
                <a:t>Burrville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BEB88-3702-6E4C-85DA-3A3ED7235FC8}"/>
                </a:ext>
              </a:extLst>
            </p:cNvPr>
            <p:cNvSpPr txBox="1"/>
            <p:nvPr/>
          </p:nvSpPr>
          <p:spPr>
            <a:xfrm>
              <a:off x="9998064" y="4293771"/>
              <a:ext cx="5660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n-US" sz="800" dirty="0"/>
                <a:t>Drew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85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39BC74FC-598A-E24E-B154-1CC36A43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60" y="1422664"/>
            <a:ext cx="5133253" cy="4572000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CE385C-9265-AA4D-95F6-D0EE6617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Serving the Community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10EDA-8405-6B4F-9479-B6CDEBFA45B1}"/>
              </a:ext>
            </a:extLst>
          </p:cNvPr>
          <p:cNvSpPr txBox="1"/>
          <p:nvPr/>
        </p:nvSpPr>
        <p:spPr>
          <a:xfrm>
            <a:off x="6455961" y="709540"/>
            <a:ext cx="5133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Ward 7: </a:t>
            </a:r>
            <a:r>
              <a:rPr lang="en-US" sz="1600" dirty="0"/>
              <a:t>Deanwood, Burrville, Grant Park, Lincoln Heights, Fairmont Heights 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1A596866-E532-A04D-BEA9-4ACB1581F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1751013"/>
            <a:ext cx="5780373" cy="4291012"/>
          </a:xfrm>
        </p:spPr>
        <p:txBody>
          <a:bodyPr/>
          <a:lstStyle/>
          <a:p>
            <a:r>
              <a:rPr lang="en-US" dirty="0"/>
              <a:t>Population of 11,944 of which 25% are children </a:t>
            </a:r>
          </a:p>
          <a:p>
            <a:r>
              <a:rPr lang="en-US" dirty="0"/>
              <a:t>Averaging 2.3 people per household</a:t>
            </a:r>
          </a:p>
          <a:p>
            <a:r>
              <a:rPr lang="en-US" dirty="0"/>
              <a:t>16% households without vehicle</a:t>
            </a:r>
          </a:p>
          <a:p>
            <a:r>
              <a:rPr lang="en-US" dirty="0"/>
              <a:t>13% households use SNAP</a:t>
            </a:r>
          </a:p>
          <a:p>
            <a:r>
              <a:rPr lang="en-US" dirty="0"/>
              <a:t>Existing Wednesday delivery route adding three elementary schools: Burrville, Drew, Houston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B7FD2E-BB71-8049-A73D-187094CF6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3FA27-3D95-C54E-8BD3-987D72EF3B00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E08F1-234F-FB49-8F6A-8E1E3D19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CEB1DF-D5D1-A24E-BE89-BEF220911EEF}"/>
              </a:ext>
            </a:extLst>
          </p:cNvPr>
          <p:cNvSpPr/>
          <p:nvPr/>
        </p:nvSpPr>
        <p:spPr>
          <a:xfrm>
            <a:off x="8528249" y="2753305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1AD7EB-4B1E-F941-9DAC-13F1D2548436}"/>
              </a:ext>
            </a:extLst>
          </p:cNvPr>
          <p:cNvSpPr/>
          <p:nvPr/>
        </p:nvSpPr>
        <p:spPr>
          <a:xfrm>
            <a:off x="9291135" y="3662944"/>
            <a:ext cx="91440" cy="91440"/>
          </a:xfrm>
          <a:prstGeom prst="ellipse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5DAF46-192F-E44F-B640-45BF70FEDFC6}"/>
              </a:ext>
            </a:extLst>
          </p:cNvPr>
          <p:cNvSpPr/>
          <p:nvPr/>
        </p:nvSpPr>
        <p:spPr>
          <a:xfrm>
            <a:off x="9952344" y="4509215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8C69F-1FD9-E24A-84FB-4621925873F7}"/>
              </a:ext>
            </a:extLst>
          </p:cNvPr>
          <p:cNvSpPr txBox="1"/>
          <p:nvPr/>
        </p:nvSpPr>
        <p:spPr>
          <a:xfrm>
            <a:off x="7978343" y="2865372"/>
            <a:ext cx="56605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800" dirty="0"/>
              <a:t>Houston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ACC1B6-A168-A243-85C9-8109A8D968D4}"/>
              </a:ext>
            </a:extLst>
          </p:cNvPr>
          <p:cNvSpPr txBox="1"/>
          <p:nvPr/>
        </p:nvSpPr>
        <p:spPr>
          <a:xfrm>
            <a:off x="9349032" y="3763199"/>
            <a:ext cx="69475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800" dirty="0"/>
              <a:t>Burrville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92A4D-FD21-4943-B220-54633847444D}"/>
              </a:ext>
            </a:extLst>
          </p:cNvPr>
          <p:cNvSpPr txBox="1"/>
          <p:nvPr/>
        </p:nvSpPr>
        <p:spPr>
          <a:xfrm>
            <a:off x="9998064" y="4293771"/>
            <a:ext cx="56605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800" dirty="0"/>
              <a:t>Drew</a:t>
            </a:r>
          </a:p>
        </p:txBody>
      </p:sp>
    </p:spTree>
    <p:extLst>
      <p:ext uri="{BB962C8B-B14F-4D97-AF65-F5344CB8AC3E}">
        <p14:creationId xmlns:p14="http://schemas.microsoft.com/office/powerpoint/2010/main" val="127144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CE385C-9265-AA4D-95F6-D0EE6617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Serving the Community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0CDB59-28B4-6541-90DD-E18EE87A3D84}"/>
              </a:ext>
            </a:extLst>
          </p:cNvPr>
          <p:cNvGrpSpPr/>
          <p:nvPr/>
        </p:nvGrpSpPr>
        <p:grpSpPr>
          <a:xfrm>
            <a:off x="1306136" y="1480044"/>
            <a:ext cx="3814740" cy="4834462"/>
            <a:chOff x="1306136" y="1480044"/>
            <a:chExt cx="3814740" cy="483446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CD508DF-DE5A-7340-BA0D-C8612BE26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218" t="57161" r="21701" b="1673"/>
            <a:stretch/>
          </p:blipFill>
          <p:spPr>
            <a:xfrm>
              <a:off x="1388533" y="1480044"/>
              <a:ext cx="3732343" cy="4572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BD41D9-7941-BB46-99EB-AC1159707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8876" b="95431" l="11186" r="35142"/>
                      </a14:imgEffect>
                    </a14:imgLayer>
                  </a14:imgProps>
                </a:ext>
              </a:extLst>
            </a:blip>
            <a:srcRect l="8192" t="54307" r="61864"/>
            <a:stretch/>
          </p:blipFill>
          <p:spPr>
            <a:xfrm>
              <a:off x="1306136" y="3779983"/>
              <a:ext cx="1642391" cy="253452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A10EDA-8405-6B4F-9479-B6CDEBFA45B1}"/>
              </a:ext>
            </a:extLst>
          </p:cNvPr>
          <p:cNvSpPr txBox="1"/>
          <p:nvPr/>
        </p:nvSpPr>
        <p:spPr>
          <a:xfrm>
            <a:off x="7071126" y="822454"/>
            <a:ext cx="3033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Ward 8: </a:t>
            </a:r>
            <a:r>
              <a:rPr lang="en-US" sz="1600" dirty="0"/>
              <a:t>Bellevue, Congress Heights, Washington Highlands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0B72C7A-3A4C-FF46-A906-8DD3A72C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E1B24-88BB-6144-A955-561F1254377E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E368A8-42E9-864B-BB3B-8EA7BD43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960F2F-B09F-9B44-8253-3E7D70049A5C}"/>
              </a:ext>
            </a:extLst>
          </p:cNvPr>
          <p:cNvGrpSpPr/>
          <p:nvPr/>
        </p:nvGrpSpPr>
        <p:grpSpPr>
          <a:xfrm>
            <a:off x="7071126" y="1493983"/>
            <a:ext cx="2846599" cy="4572000"/>
            <a:chOff x="7071126" y="1493983"/>
            <a:chExt cx="2846599" cy="457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F1235C-E367-4745-BB05-EB0F96058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1126" y="1493983"/>
              <a:ext cx="2846599" cy="4572000"/>
            </a:xfrm>
            <a:prstGeom prst="rect">
              <a:avLst/>
            </a:prstGeom>
            <a:ln w="38100" cap="sq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2F1438-8CD2-4F4F-BF54-1AB7F88864FB}"/>
                </a:ext>
              </a:extLst>
            </p:cNvPr>
            <p:cNvCxnSpPr>
              <a:cxnSpLocks/>
            </p:cNvCxnSpPr>
            <p:nvPr/>
          </p:nvCxnSpPr>
          <p:spPr>
            <a:xfrm>
              <a:off x="8606298" y="2831354"/>
              <a:ext cx="698228" cy="844981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EDC35-7A4A-3143-AFD4-668D676D6FD6}"/>
                </a:ext>
              </a:extLst>
            </p:cNvPr>
            <p:cNvSpPr/>
            <p:nvPr/>
          </p:nvSpPr>
          <p:spPr>
            <a:xfrm>
              <a:off x="8503659" y="2667352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619547D-E2F8-8844-B82D-6ADCB7683F3D}"/>
                </a:ext>
              </a:extLst>
            </p:cNvPr>
            <p:cNvSpPr/>
            <p:nvPr/>
          </p:nvSpPr>
          <p:spPr>
            <a:xfrm>
              <a:off x="8319487" y="3433706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1E25408-E451-4F45-B176-2CC9E45ED7D6}"/>
                </a:ext>
              </a:extLst>
            </p:cNvPr>
            <p:cNvSpPr/>
            <p:nvPr/>
          </p:nvSpPr>
          <p:spPr>
            <a:xfrm>
              <a:off x="7620907" y="4520101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7BFF87-2D33-DC49-BE46-4FCBDB61FD27}"/>
                </a:ext>
              </a:extLst>
            </p:cNvPr>
            <p:cNvSpPr/>
            <p:nvPr/>
          </p:nvSpPr>
          <p:spPr>
            <a:xfrm>
              <a:off x="8397078" y="4258844"/>
              <a:ext cx="91440" cy="9144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203978-28D1-8F44-A4B9-D35B00B02DCA}"/>
                </a:ext>
              </a:extLst>
            </p:cNvPr>
            <p:cNvSpPr txBox="1"/>
            <p:nvPr/>
          </p:nvSpPr>
          <p:spPr>
            <a:xfrm>
              <a:off x="8595099" y="2758792"/>
              <a:ext cx="109728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n-US" sz="800" dirty="0"/>
                <a:t>Martin Luther King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AD0987-EDF8-7E4D-AE76-7B3057590C03}"/>
                </a:ext>
              </a:extLst>
            </p:cNvPr>
            <p:cNvSpPr txBox="1"/>
            <p:nvPr/>
          </p:nvSpPr>
          <p:spPr>
            <a:xfrm>
              <a:off x="8442798" y="3417410"/>
              <a:ext cx="45720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n-US" sz="800" dirty="0"/>
                <a:t>Simon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6EF912-18F0-BD4B-84C5-13C9970A3268}"/>
                </a:ext>
              </a:extLst>
            </p:cNvPr>
            <p:cNvSpPr txBox="1"/>
            <p:nvPr/>
          </p:nvSpPr>
          <p:spPr>
            <a:xfrm>
              <a:off x="8503659" y="4291472"/>
              <a:ext cx="566057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n-US" sz="800" dirty="0"/>
                <a:t>Hendley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63A060-F6D6-D14E-B8A9-12BB115F3424}"/>
                </a:ext>
              </a:extLst>
            </p:cNvPr>
            <p:cNvSpPr txBox="1"/>
            <p:nvPr/>
          </p:nvSpPr>
          <p:spPr>
            <a:xfrm>
              <a:off x="7071126" y="4458099"/>
              <a:ext cx="54864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 anchor="ctr" anchorCtr="0">
              <a:spAutoFit/>
            </a:bodyPr>
            <a:lstStyle/>
            <a:p>
              <a:pPr algn="ctr"/>
              <a:r>
                <a:rPr lang="en-US" sz="800" dirty="0"/>
                <a:t>Patterson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05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CE385C-9265-AA4D-95F6-D0EE6617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Serving the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1235C-E367-4745-BB05-EB0F9605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126" y="1493983"/>
            <a:ext cx="2846599" cy="4572000"/>
          </a:xfrm>
          <a:prstGeom prst="rect">
            <a:avLst/>
          </a:prstGeom>
          <a:ln w="38100" cap="sq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A10EDA-8405-6B4F-9479-B6CDEBFA45B1}"/>
              </a:ext>
            </a:extLst>
          </p:cNvPr>
          <p:cNvSpPr txBox="1"/>
          <p:nvPr/>
        </p:nvSpPr>
        <p:spPr>
          <a:xfrm>
            <a:off x="7071126" y="822454"/>
            <a:ext cx="3033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Ward 8: </a:t>
            </a:r>
            <a:r>
              <a:rPr lang="en-US" sz="1600" dirty="0"/>
              <a:t>Bellevue, Congress Heights, Washington Highlands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FB4F5A4A-ED76-904A-ADE6-AE2B0497E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953" y="1775361"/>
            <a:ext cx="4106922" cy="4290622"/>
          </a:xfrm>
        </p:spPr>
        <p:txBody>
          <a:bodyPr>
            <a:normAutofit/>
          </a:bodyPr>
          <a:lstStyle/>
          <a:p>
            <a:r>
              <a:rPr lang="en-US" dirty="0"/>
              <a:t>Population of 25,332 of which 27% are children </a:t>
            </a:r>
          </a:p>
          <a:p>
            <a:r>
              <a:rPr lang="en-US" dirty="0"/>
              <a:t>Averaging 2.1 people per household</a:t>
            </a:r>
          </a:p>
          <a:p>
            <a:r>
              <a:rPr lang="en-US" dirty="0"/>
              <a:t>19% households without vehicle</a:t>
            </a:r>
          </a:p>
          <a:p>
            <a:r>
              <a:rPr lang="en-US" dirty="0"/>
              <a:t>16% households use SNAP</a:t>
            </a:r>
          </a:p>
          <a:p>
            <a:r>
              <a:rPr lang="en-US" dirty="0"/>
              <a:t>Existing Wednesday delivery route adding three elementary schools: Hendley, King, Patterson, Simon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29039-448B-6948-85F9-6BF5AEF4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54F05-4A8B-5C4B-8697-7462531E65C0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4C9A8-EF1E-B54B-8549-EE91435E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033F1A-7EA2-B142-A403-82C858C249AA}"/>
              </a:ext>
            </a:extLst>
          </p:cNvPr>
          <p:cNvSpPr/>
          <p:nvPr/>
        </p:nvSpPr>
        <p:spPr>
          <a:xfrm>
            <a:off x="8503659" y="2667352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9A6A5D-FA44-BE4E-80D3-D8E478EA86DE}"/>
              </a:ext>
            </a:extLst>
          </p:cNvPr>
          <p:cNvSpPr/>
          <p:nvPr/>
        </p:nvSpPr>
        <p:spPr>
          <a:xfrm>
            <a:off x="8319487" y="3433706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6489F0-CFEA-A145-A34D-A5B59A6D000D}"/>
              </a:ext>
            </a:extLst>
          </p:cNvPr>
          <p:cNvSpPr/>
          <p:nvPr/>
        </p:nvSpPr>
        <p:spPr>
          <a:xfrm>
            <a:off x="7620907" y="4520101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5E0122-D23A-6D49-B8D5-7E1EB162CC2D}"/>
              </a:ext>
            </a:extLst>
          </p:cNvPr>
          <p:cNvSpPr/>
          <p:nvPr/>
        </p:nvSpPr>
        <p:spPr>
          <a:xfrm>
            <a:off x="8397078" y="4258844"/>
            <a:ext cx="91440" cy="914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D94259-E969-3A49-A517-C34F89595846}"/>
              </a:ext>
            </a:extLst>
          </p:cNvPr>
          <p:cNvSpPr txBox="1"/>
          <p:nvPr/>
        </p:nvSpPr>
        <p:spPr>
          <a:xfrm>
            <a:off x="8595099" y="2758792"/>
            <a:ext cx="109728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800" dirty="0"/>
              <a:t>Martin Luther 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268CA-A4C9-294A-B666-EA18C794935A}"/>
              </a:ext>
            </a:extLst>
          </p:cNvPr>
          <p:cNvSpPr txBox="1"/>
          <p:nvPr/>
        </p:nvSpPr>
        <p:spPr>
          <a:xfrm>
            <a:off x="8442798" y="3417410"/>
            <a:ext cx="457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800" dirty="0"/>
              <a:t>Simon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11D4F2-ACBB-5D4E-97E3-E39357E36F01}"/>
              </a:ext>
            </a:extLst>
          </p:cNvPr>
          <p:cNvSpPr txBox="1"/>
          <p:nvPr/>
        </p:nvSpPr>
        <p:spPr>
          <a:xfrm>
            <a:off x="8503659" y="4291472"/>
            <a:ext cx="56605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800" dirty="0"/>
              <a:t>Hendley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C42B2-E96E-AE4F-880A-4AB6F0CFDC79}"/>
              </a:ext>
            </a:extLst>
          </p:cNvPr>
          <p:cNvSpPr txBox="1"/>
          <p:nvPr/>
        </p:nvSpPr>
        <p:spPr>
          <a:xfrm>
            <a:off x="7071126" y="4458099"/>
            <a:ext cx="54864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 anchor="ctr" anchorCtr="0">
            <a:spAutoFit/>
          </a:bodyPr>
          <a:lstStyle/>
          <a:p>
            <a:pPr algn="ctr"/>
            <a:r>
              <a:rPr lang="en-US" sz="800" dirty="0"/>
              <a:t>Patterson</a:t>
            </a:r>
          </a:p>
        </p:txBody>
      </p:sp>
    </p:spTree>
    <p:extLst>
      <p:ext uri="{BB962C8B-B14F-4D97-AF65-F5344CB8AC3E}">
        <p14:creationId xmlns:p14="http://schemas.microsoft.com/office/powerpoint/2010/main" val="73484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C5FB9C3-23D8-764B-AD7A-0675072CF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75055"/>
              </p:ext>
            </p:extLst>
          </p:nvPr>
        </p:nvGraphicFramePr>
        <p:xfrm>
          <a:off x="4354286" y="2024743"/>
          <a:ext cx="7141029" cy="28085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3086">
                  <a:extLst>
                    <a:ext uri="{9D8B030D-6E8A-4147-A177-3AD203B41FA5}">
                      <a16:colId xmlns:a16="http://schemas.microsoft.com/office/drawing/2014/main" val="279115714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4236820936"/>
                    </a:ext>
                  </a:extLst>
                </a:gridCol>
                <a:gridCol w="2416629">
                  <a:extLst>
                    <a:ext uri="{9D8B030D-6E8A-4147-A177-3AD203B41FA5}">
                      <a16:colId xmlns:a16="http://schemas.microsoft.com/office/drawing/2014/main" val="2512810743"/>
                    </a:ext>
                  </a:extLst>
                </a:gridCol>
              </a:tblGrid>
              <a:tr h="2808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8450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D4CDEAB-683E-D547-B2C4-0A047CFA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886481" cy="762000"/>
          </a:xfrm>
        </p:spPr>
        <p:txBody>
          <a:bodyPr/>
          <a:lstStyle/>
          <a:p>
            <a:r>
              <a:rPr lang="en-US" dirty="0"/>
              <a:t>4P Foods Business Return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ADE180-40A0-4644-8AAC-331DD38F0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4" y="2024743"/>
            <a:ext cx="3550030" cy="4017282"/>
          </a:xfrm>
        </p:spPr>
        <p:txBody>
          <a:bodyPr/>
          <a:lstStyle/>
          <a:p>
            <a:r>
              <a:rPr lang="en-US" dirty="0"/>
              <a:t>Assume 1% of the population of 37,276 purchases fresh, good quality groceries</a:t>
            </a:r>
          </a:p>
          <a:p>
            <a:r>
              <a:rPr lang="en-US" dirty="0"/>
              <a:t>Select small bags which feed 2 people at $73 weekly</a:t>
            </a:r>
          </a:p>
          <a:p>
            <a:r>
              <a:rPr lang="en-US" dirty="0"/>
              <a:t>At $316 monthly this is affordable per SNAP at $459 for a family of 2</a:t>
            </a:r>
            <a:r>
              <a:rPr lang="en-US" baseline="30000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465F8-C46B-2140-926E-5C3F8FB73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86" t="3748" r="1672"/>
          <a:stretch/>
        </p:blipFill>
        <p:spPr>
          <a:xfrm>
            <a:off x="9140370" y="2149042"/>
            <a:ext cx="2223108" cy="256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7E193-40B7-6144-90E3-AD6CD8AC2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48" t="3748" r="34809"/>
          <a:stretch/>
        </p:blipFill>
        <p:spPr>
          <a:xfrm>
            <a:off x="6790870" y="2149042"/>
            <a:ext cx="2223108" cy="256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ABCDF-EA89-994A-B90D-F6300B97B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" t="3748" r="68935"/>
          <a:stretch/>
        </p:blipFill>
        <p:spPr>
          <a:xfrm>
            <a:off x="4441370" y="2149042"/>
            <a:ext cx="2223108" cy="2564350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88E49F7-1D88-1248-B90B-4A011E79F9E0}"/>
              </a:ext>
            </a:extLst>
          </p:cNvPr>
          <p:cNvSpPr txBox="1">
            <a:spLocks/>
          </p:cNvSpPr>
          <p:nvPr/>
        </p:nvSpPr>
        <p:spPr>
          <a:xfrm>
            <a:off x="4354286" y="4897522"/>
            <a:ext cx="7159850" cy="40011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 anchorCtr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</a:rPr>
              <a:t>Annual Revenue: $1.4M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BE75A67-4976-0E46-A503-4345D238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BC93B-E293-494F-B05F-4429E19BFA6B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58F847B-CE57-8E4C-B195-6CC059B8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7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1AD1AC-C79D-E942-9C72-44BD7B8C1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1C12758-7C37-A745-A05D-DEB43708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Assess Maryland grocery store locations to fulfil the need and adjust </a:t>
            </a:r>
          </a:p>
          <a:p>
            <a:r>
              <a:rPr lang="en-US" dirty="0"/>
              <a:t>Partner with DC Hunger Solutions on a Ward 7 – Cluster 31 and Ward 8 – Cluster 39 pilot </a:t>
            </a:r>
          </a:p>
          <a:p>
            <a:pPr lvl="1"/>
            <a:r>
              <a:rPr lang="en-US" dirty="0"/>
              <a:t>Design of 4P Bags aligning with menus, SNAP requirements and family size</a:t>
            </a:r>
          </a:p>
          <a:p>
            <a:pPr lvl="1"/>
            <a:r>
              <a:rPr lang="en-US" dirty="0"/>
              <a:t>Strategy for ordering / payment to include SNAP</a:t>
            </a:r>
          </a:p>
          <a:p>
            <a:pPr lvl="1"/>
            <a:r>
              <a:rPr lang="en-US" dirty="0"/>
              <a:t>Optimization of delivery schedule and times</a:t>
            </a:r>
          </a:p>
          <a:p>
            <a:pPr lvl="1"/>
            <a:r>
              <a:rPr lang="en-US" dirty="0"/>
              <a:t>Community engagement and outreach</a:t>
            </a:r>
          </a:p>
          <a:p>
            <a:r>
              <a:rPr lang="en-US" dirty="0"/>
              <a:t>Consider a phased approach, beginning with a walk up delivery truck to mitigate risk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51BE7-D151-DD4C-B6C3-99A043BB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21E-C727-5B41-AC38-4C4EE7AE9469}" type="datetime1">
              <a:rPr lang="en-US" smtClean="0"/>
              <a:t>10/15/21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D93C2-8081-DE4F-A089-9F1E2D66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4113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{912207A0-8696-B94E-9DD1-C22DAA7BBB27}tf16401378</Template>
  <TotalTime>883</TotalTime>
  <Words>620</Words>
  <Application>Microsoft Macintosh PowerPoint</Application>
  <PresentationFormat>Widescreen</PresentationFormat>
  <Paragraphs>105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Open Sans</vt:lpstr>
      <vt:lpstr>Trebuchet MS</vt:lpstr>
      <vt:lpstr>Wingdings 3</vt:lpstr>
      <vt:lpstr>Facet</vt:lpstr>
      <vt:lpstr>Delivering to Washington DC Food Deserts</vt:lpstr>
      <vt:lpstr>Introduction</vt:lpstr>
      <vt:lpstr>4P Foods</vt:lpstr>
      <vt:lpstr>Serving the Community</vt:lpstr>
      <vt:lpstr>Serving the Community</vt:lpstr>
      <vt:lpstr>Serving the Community</vt:lpstr>
      <vt:lpstr>Serving the Community</vt:lpstr>
      <vt:lpstr>4P Foods Business Return</vt:lpstr>
      <vt:lpstr>Recommendations</vt:lpstr>
      <vt:lpstr>Backup</vt:lpstr>
      <vt:lpstr>Approach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108</cp:revision>
  <dcterms:created xsi:type="dcterms:W3CDTF">2021-09-30T15:50:59Z</dcterms:created>
  <dcterms:modified xsi:type="dcterms:W3CDTF">2021-10-15T11:18:26Z</dcterms:modified>
</cp:coreProperties>
</file>